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4" r:id="rId2"/>
    <p:sldId id="256" r:id="rId3"/>
    <p:sldId id="257" r:id="rId4"/>
    <p:sldId id="258" r:id="rId5"/>
    <p:sldId id="259" r:id="rId6"/>
    <p:sldId id="260" r:id="rId7"/>
    <p:sldId id="261" r:id="rId8"/>
    <p:sldId id="262" r:id="rId9"/>
    <p:sldId id="263" r:id="rId10"/>
    <p:sldId id="265"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11167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ASTER_SLIDE">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ECA9A05-B04A-C8E5-786F-D0BBEC281E13}"/>
              </a:ext>
            </a:extLst>
          </p:cNvPr>
          <p:cNvSpPr txBox="1"/>
          <p:nvPr/>
        </p:nvSpPr>
        <p:spPr>
          <a:xfrm>
            <a:off x="3769112" y="4404731"/>
            <a:ext cx="9656955" cy="1815882"/>
          </a:xfrm>
          <a:prstGeom prst="rect">
            <a:avLst/>
          </a:prstGeom>
          <a:noFill/>
          <a:ln w="19050">
            <a:solidFill>
              <a:schemeClr val="bg1"/>
            </a:solidFill>
          </a:ln>
        </p:spPr>
        <p:txBody>
          <a:bodyPr wrap="square">
            <a:spAutoFit/>
          </a:bodyPr>
          <a:lstStyle/>
          <a:p>
            <a:r>
              <a:rPr lang="en-US" sz="2800" dirty="0">
                <a:solidFill>
                  <a:schemeClr val="bg1">
                    <a:lumMod val="95000"/>
                  </a:schemeClr>
                </a:solidFill>
                <a:latin typeface="Times New Roman" panose="02020603050405020304" pitchFamily="18" charset="0"/>
                <a:cs typeface="Times New Roman" panose="02020603050405020304" pitchFamily="18" charset="0"/>
              </a:rPr>
              <a:t>NAME       :     VARUN S</a:t>
            </a:r>
          </a:p>
          <a:p>
            <a:r>
              <a:rPr lang="en-US" sz="2800" dirty="0">
                <a:solidFill>
                  <a:schemeClr val="bg1">
                    <a:lumMod val="95000"/>
                  </a:schemeClr>
                </a:solidFill>
                <a:latin typeface="Times New Roman" panose="02020603050405020304" pitchFamily="18" charset="0"/>
                <a:cs typeface="Times New Roman" panose="02020603050405020304" pitchFamily="18" charset="0"/>
              </a:rPr>
              <a:t>REG NO    :    23CS126</a:t>
            </a:r>
          </a:p>
          <a:p>
            <a:r>
              <a:rPr lang="en-US" sz="2800" dirty="0">
                <a:solidFill>
                  <a:schemeClr val="bg1">
                    <a:lumMod val="95000"/>
                  </a:schemeClr>
                </a:solidFill>
                <a:latin typeface="Times New Roman" panose="02020603050405020304" pitchFamily="18" charset="0"/>
                <a:cs typeface="Times New Roman" panose="02020603050405020304" pitchFamily="18" charset="0"/>
              </a:rPr>
              <a:t>SUBJECT  :    ADVANCED JAVA PROGRAMMING </a:t>
            </a:r>
          </a:p>
          <a:p>
            <a:r>
              <a:rPr lang="en-US" sz="2800" dirty="0">
                <a:solidFill>
                  <a:schemeClr val="bg1">
                    <a:lumMod val="95000"/>
                  </a:schemeClr>
                </a:solidFill>
                <a:latin typeface="Times New Roman" panose="02020603050405020304" pitchFamily="18" charset="0"/>
                <a:cs typeface="Times New Roman" panose="02020603050405020304" pitchFamily="18" charset="0"/>
              </a:rPr>
              <a:t>TOPIC        :  INTRODUCTION TO XML</a:t>
            </a:r>
          </a:p>
        </p:txBody>
      </p:sp>
    </p:spTree>
    <p:extLst>
      <p:ext uri="{BB962C8B-B14F-4D97-AF65-F5344CB8AC3E}">
        <p14:creationId xmlns:p14="http://schemas.microsoft.com/office/powerpoint/2010/main" val="1993532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8A35E3C-4AD7-4EB3-DB19-FC6A1782CD35}"/>
              </a:ext>
            </a:extLst>
          </p:cNvPr>
          <p:cNvSpPr txBox="1"/>
          <p:nvPr/>
        </p:nvSpPr>
        <p:spPr>
          <a:xfrm>
            <a:off x="5921297" y="4905650"/>
            <a:ext cx="7315200" cy="707886"/>
          </a:xfrm>
          <a:prstGeom prst="rect">
            <a:avLst/>
          </a:prstGeom>
          <a:noFill/>
        </p:spPr>
        <p:txBody>
          <a:bodyPr wrap="square">
            <a:spAutoFit/>
          </a:bodyPr>
          <a:lstStyle/>
          <a:p>
            <a:r>
              <a:rPr lang="en-IN" sz="4000" dirty="0">
                <a:solidFill>
                  <a:schemeClr val="bg1">
                    <a:lumMod val="95000"/>
                  </a:schemeClr>
                </a:solidFill>
              </a:rPr>
              <a:t>THANK YOU</a:t>
            </a:r>
          </a:p>
        </p:txBody>
      </p:sp>
    </p:spTree>
    <p:extLst>
      <p:ext uri="{BB962C8B-B14F-4D97-AF65-F5344CB8AC3E}">
        <p14:creationId xmlns:p14="http://schemas.microsoft.com/office/powerpoint/2010/main" val="321540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9656064" y="0"/>
            <a:ext cx="4974336" cy="8238744"/>
          </a:xfrm>
          <a:prstGeom prst="rect">
            <a:avLst/>
          </a:prstGeom>
        </p:spPr>
      </p:pic>
      <p:sp>
        <p:nvSpPr>
          <p:cNvPr id="4" name="Text 0"/>
          <p:cNvSpPr/>
          <p:nvPr/>
        </p:nvSpPr>
        <p:spPr>
          <a:xfrm>
            <a:off x="832104" y="4041648"/>
            <a:ext cx="8010144" cy="118872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(eXtensible Markup Language) is a versatile markup language widely used in advanced Java programming for data representation and structured information exchange. This presentation covers its features, uses, and integration within Java applications.</a:t>
            </a:r>
            <a:endParaRPr lang="en-US" sz="1850" dirty="0"/>
          </a:p>
        </p:txBody>
      </p:sp>
      <p:sp>
        <p:nvSpPr>
          <p:cNvPr id="5" name="Text 1"/>
          <p:cNvSpPr/>
          <p:nvPr/>
        </p:nvSpPr>
        <p:spPr>
          <a:xfrm>
            <a:off x="832104" y="2752344"/>
            <a:ext cx="8010144" cy="1024128"/>
          </a:xfrm>
          <a:prstGeom prst="rect">
            <a:avLst/>
          </a:prstGeom>
          <a:noFill/>
          <a:ln/>
        </p:spPr>
        <p:txBody>
          <a:bodyPr wrap="none" lIns="0" tIns="0" rIns="0" bIns="0" rtlCol="0" anchor="ctr"/>
          <a:lstStyle/>
          <a:p>
            <a:pPr marL="0" indent="0" algn="l">
              <a:lnSpc>
                <a:spcPts val="8010"/>
              </a:lnSpc>
              <a:buNone/>
            </a:pPr>
            <a:r>
              <a:rPr lang="en-US" sz="6410" dirty="0">
                <a:solidFill>
                  <a:srgbClr val="161A7A"/>
                </a:solidFill>
                <a:latin typeface="思源黑体-思源黑体-SemiBold" pitchFamily="34" charset="0"/>
                <a:ea typeface="思源黑体-思源黑体-SemiBold" pitchFamily="34" charset="-122"/>
                <a:cs typeface="思源黑体-思源黑体-SemiBold" pitchFamily="34" charset="-120"/>
              </a:rPr>
              <a:t>Introduction to XML</a:t>
            </a:r>
            <a:endParaRPr lang="en-US" sz="641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0" y="0"/>
            <a:ext cx="14630400" cy="2807208"/>
          </a:xfrm>
          <a:prstGeom prst="rect">
            <a:avLst/>
          </a:prstGeom>
        </p:spPr>
      </p:pic>
      <p:sp>
        <p:nvSpPr>
          <p:cNvPr id="4" name="Text 0"/>
          <p:cNvSpPr/>
          <p:nvPr/>
        </p:nvSpPr>
        <p:spPr>
          <a:xfrm>
            <a:off x="5404104" y="4590288"/>
            <a:ext cx="3831336"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Syntax Overview</a:t>
            </a:r>
            <a:endParaRPr lang="en-US" sz="2320" dirty="0"/>
          </a:p>
        </p:txBody>
      </p:sp>
      <p:sp>
        <p:nvSpPr>
          <p:cNvPr id="5" name="Text 1"/>
          <p:cNvSpPr/>
          <p:nvPr/>
        </p:nvSpPr>
        <p:spPr>
          <a:xfrm>
            <a:off x="832104" y="3456432"/>
            <a:ext cx="12984480" cy="740664"/>
          </a:xfrm>
          <a:prstGeom prst="rect">
            <a:avLst/>
          </a:prstGeom>
          <a:noFill/>
          <a:ln/>
        </p:spPr>
        <p:txBody>
          <a:bodyPr wrap="none" lIns="0" tIns="0" rIns="0" bIns="0" rtlCol="0" anchor="ctr"/>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What is XML?</a:t>
            </a:r>
            <a:endParaRPr lang="en-US" sz="4640" dirty="0"/>
          </a:p>
        </p:txBody>
      </p:sp>
      <p:sp>
        <p:nvSpPr>
          <p:cNvPr id="6" name="Text 2"/>
          <p:cNvSpPr/>
          <p:nvPr/>
        </p:nvSpPr>
        <p:spPr>
          <a:xfrm>
            <a:off x="1078992" y="4590288"/>
            <a:ext cx="3831336"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Definition and Purpose</a:t>
            </a:r>
            <a:endParaRPr lang="en-US" sz="2320" dirty="0"/>
          </a:p>
        </p:txBody>
      </p:sp>
      <p:sp>
        <p:nvSpPr>
          <p:cNvPr id="7" name="Text 3"/>
          <p:cNvSpPr/>
          <p:nvPr/>
        </p:nvSpPr>
        <p:spPr>
          <a:xfrm>
            <a:off x="9729216" y="5102352"/>
            <a:ext cx="3831336" cy="886968"/>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Unlike HTML, XML focuses on data storage and transport, prioritizing data format over presentation.</a:t>
            </a:r>
            <a:endParaRPr lang="en-US" sz="1850" dirty="0"/>
          </a:p>
        </p:txBody>
      </p:sp>
      <p:sp>
        <p:nvSpPr>
          <p:cNvPr id="8" name="Text 4"/>
          <p:cNvSpPr/>
          <p:nvPr/>
        </p:nvSpPr>
        <p:spPr>
          <a:xfrm>
            <a:off x="9729216" y="4590288"/>
            <a:ext cx="3831336"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Difference from HTML</a:t>
            </a:r>
            <a:endParaRPr lang="en-US" sz="2320" dirty="0"/>
          </a:p>
        </p:txBody>
      </p:sp>
      <p:sp>
        <p:nvSpPr>
          <p:cNvPr id="9" name="Text 5"/>
          <p:cNvSpPr/>
          <p:nvPr/>
        </p:nvSpPr>
        <p:spPr>
          <a:xfrm>
            <a:off x="1078992" y="5102352"/>
            <a:ext cx="3831336" cy="118872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is a markup language designed to store and transport data while being both human-readable and machine-readable.</a:t>
            </a:r>
            <a:endParaRPr lang="en-US" sz="1850" dirty="0"/>
          </a:p>
        </p:txBody>
      </p:sp>
      <p:sp>
        <p:nvSpPr>
          <p:cNvPr id="10" name="Text 6"/>
          <p:cNvSpPr/>
          <p:nvPr/>
        </p:nvSpPr>
        <p:spPr>
          <a:xfrm>
            <a:off x="5404104" y="5102352"/>
            <a:ext cx="3831336" cy="118872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uses a hierarchical structure with elements, attributes, and text content, beginning with a declaration.</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9637776"/>
          </a:xfrm>
          <a:prstGeom prst="rect">
            <a:avLst/>
          </a:prstGeom>
        </p:spPr>
      </p:pic>
      <p:pic>
        <p:nvPicPr>
          <p:cNvPr id="3" name="Image 1" descr="preencoded.png"/>
          <p:cNvPicPr>
            <a:picLocks noChangeAspect="1"/>
          </p:cNvPicPr>
          <p:nvPr/>
        </p:nvPicPr>
        <p:blipFill>
          <a:blip r:embed="rId4"/>
          <a:stretch>
            <a:fillRect/>
          </a:stretch>
        </p:blipFill>
        <p:spPr>
          <a:xfrm>
            <a:off x="0" y="0"/>
            <a:ext cx="14630400" cy="2807208"/>
          </a:xfrm>
          <a:prstGeom prst="rect">
            <a:avLst/>
          </a:prstGeom>
        </p:spPr>
      </p:pic>
      <p:pic>
        <p:nvPicPr>
          <p:cNvPr id="4" name="Image 2" descr="preencoded.png"/>
          <p:cNvPicPr>
            <a:picLocks noChangeAspect="1"/>
          </p:cNvPicPr>
          <p:nvPr/>
        </p:nvPicPr>
        <p:blipFill>
          <a:blip r:embed="rId5"/>
          <a:stretch>
            <a:fillRect/>
          </a:stretch>
        </p:blipFill>
        <p:spPr>
          <a:xfrm>
            <a:off x="7470648" y="4700016"/>
            <a:ext cx="457200" cy="493776"/>
          </a:xfrm>
          <a:prstGeom prst="rect">
            <a:avLst/>
          </a:prstGeom>
        </p:spPr>
      </p:pic>
      <p:pic>
        <p:nvPicPr>
          <p:cNvPr id="5" name="Image 3" descr="preencoded.png"/>
          <p:cNvPicPr>
            <a:picLocks noChangeAspect="1"/>
          </p:cNvPicPr>
          <p:nvPr/>
        </p:nvPicPr>
        <p:blipFill>
          <a:blip r:embed="rId5"/>
          <a:stretch>
            <a:fillRect/>
          </a:stretch>
        </p:blipFill>
        <p:spPr>
          <a:xfrm>
            <a:off x="841248" y="6986016"/>
            <a:ext cx="457200" cy="493776"/>
          </a:xfrm>
          <a:prstGeom prst="rect">
            <a:avLst/>
          </a:prstGeom>
        </p:spPr>
      </p:pic>
      <p:pic>
        <p:nvPicPr>
          <p:cNvPr id="6" name="Image 4" descr="preencoded.png"/>
          <p:cNvPicPr>
            <a:picLocks noChangeAspect="1"/>
          </p:cNvPicPr>
          <p:nvPr/>
        </p:nvPicPr>
        <p:blipFill>
          <a:blip r:embed="rId5"/>
          <a:stretch>
            <a:fillRect/>
          </a:stretch>
        </p:blipFill>
        <p:spPr>
          <a:xfrm>
            <a:off x="841248" y="4700016"/>
            <a:ext cx="457200" cy="493776"/>
          </a:xfrm>
          <a:prstGeom prst="rect">
            <a:avLst/>
          </a:prstGeom>
        </p:spPr>
      </p:pic>
      <p:pic>
        <p:nvPicPr>
          <p:cNvPr id="7" name="Image 5" descr="preencoded.png"/>
          <p:cNvPicPr>
            <a:picLocks noChangeAspect="1"/>
          </p:cNvPicPr>
          <p:nvPr/>
        </p:nvPicPr>
        <p:blipFill>
          <a:blip r:embed="rId5"/>
          <a:stretch>
            <a:fillRect/>
          </a:stretch>
        </p:blipFill>
        <p:spPr>
          <a:xfrm>
            <a:off x="7470648" y="6986016"/>
            <a:ext cx="457200" cy="493776"/>
          </a:xfrm>
          <a:prstGeom prst="rect">
            <a:avLst/>
          </a:prstGeom>
        </p:spPr>
      </p:pic>
      <p:sp>
        <p:nvSpPr>
          <p:cNvPr id="8" name="Text 0"/>
          <p:cNvSpPr/>
          <p:nvPr/>
        </p:nvSpPr>
        <p:spPr>
          <a:xfrm>
            <a:off x="8247888" y="4736592"/>
            <a:ext cx="5550408"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Self-describing Nature</a:t>
            </a:r>
            <a:endParaRPr lang="en-US" sz="2320" dirty="0"/>
          </a:p>
        </p:txBody>
      </p:sp>
      <p:sp>
        <p:nvSpPr>
          <p:cNvPr id="9" name="Text 1"/>
          <p:cNvSpPr/>
          <p:nvPr/>
        </p:nvSpPr>
        <p:spPr>
          <a:xfrm>
            <a:off x="8247888" y="5248656"/>
            <a:ext cx="5550408" cy="118872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The XML format includes metadata in the form of tags, allowing users to understand the data's context and structure without external documentation.</a:t>
            </a:r>
            <a:endParaRPr lang="en-US" sz="1850" dirty="0"/>
          </a:p>
        </p:txBody>
      </p:sp>
      <p:sp>
        <p:nvSpPr>
          <p:cNvPr id="10" name="Text 2"/>
          <p:cNvSpPr/>
          <p:nvPr/>
        </p:nvSpPr>
        <p:spPr>
          <a:xfrm>
            <a:off x="7635240" y="4727448"/>
            <a:ext cx="173736" cy="438912"/>
          </a:xfrm>
          <a:prstGeom prst="rect">
            <a:avLst/>
          </a:prstGeom>
          <a:noFill/>
          <a:ln/>
        </p:spPr>
        <p:txBody>
          <a:bodyPr wrap="none" lIns="0" tIns="0" rIns="0" bIns="0" rtlCol="0" anchor="ctr"/>
          <a:lstStyle/>
          <a:p>
            <a:pPr marL="0" indent="0" algn="ctr">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2</a:t>
            </a:r>
            <a:endParaRPr lang="en-US" sz="2320" dirty="0"/>
          </a:p>
        </p:txBody>
      </p:sp>
      <p:sp>
        <p:nvSpPr>
          <p:cNvPr id="11" name="Text 3"/>
          <p:cNvSpPr/>
          <p:nvPr/>
        </p:nvSpPr>
        <p:spPr>
          <a:xfrm>
            <a:off x="996696" y="7013448"/>
            <a:ext cx="173736" cy="438912"/>
          </a:xfrm>
          <a:prstGeom prst="rect">
            <a:avLst/>
          </a:prstGeom>
          <a:noFill/>
          <a:ln/>
        </p:spPr>
        <p:txBody>
          <a:bodyPr wrap="none" lIns="0" tIns="0" rIns="0" bIns="0" rtlCol="0" anchor="ctr"/>
          <a:lstStyle/>
          <a:p>
            <a:pPr marL="0" indent="0" algn="ctr">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3</a:t>
            </a:r>
            <a:endParaRPr lang="en-US" sz="2320" dirty="0"/>
          </a:p>
        </p:txBody>
      </p:sp>
      <p:sp>
        <p:nvSpPr>
          <p:cNvPr id="12" name="Text 4"/>
          <p:cNvSpPr/>
          <p:nvPr/>
        </p:nvSpPr>
        <p:spPr>
          <a:xfrm>
            <a:off x="1609344" y="7525512"/>
            <a:ext cx="5550408" cy="118872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Java provides robust APIs such as JAXB and DOM to easily create, parse and manipulate XML data, enhancing application functionality and flexibility.</a:t>
            </a:r>
            <a:endParaRPr lang="en-US" sz="1850" dirty="0"/>
          </a:p>
        </p:txBody>
      </p:sp>
      <p:sp>
        <p:nvSpPr>
          <p:cNvPr id="13" name="Text 5"/>
          <p:cNvSpPr/>
          <p:nvPr/>
        </p:nvSpPr>
        <p:spPr>
          <a:xfrm>
            <a:off x="1609344" y="7022592"/>
            <a:ext cx="5550408"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Integration with APIs</a:t>
            </a:r>
            <a:endParaRPr lang="en-US" sz="2320" dirty="0"/>
          </a:p>
        </p:txBody>
      </p:sp>
      <p:sp>
        <p:nvSpPr>
          <p:cNvPr id="14" name="Text 6"/>
          <p:cNvSpPr/>
          <p:nvPr/>
        </p:nvSpPr>
        <p:spPr>
          <a:xfrm>
            <a:off x="8247888" y="7022592"/>
            <a:ext cx="5550408"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Data Interchange</a:t>
            </a:r>
            <a:endParaRPr lang="en-US" sz="2320" dirty="0"/>
          </a:p>
        </p:txBody>
      </p:sp>
      <p:sp>
        <p:nvSpPr>
          <p:cNvPr id="15" name="Text 7"/>
          <p:cNvSpPr/>
          <p:nvPr/>
        </p:nvSpPr>
        <p:spPr>
          <a:xfrm>
            <a:off x="8247888" y="7525512"/>
            <a:ext cx="5550408" cy="118872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serves as a common format for data interchange between web services, databases, and applications, enabling seamless communication and integration.</a:t>
            </a:r>
            <a:endParaRPr lang="en-US" sz="1850" dirty="0"/>
          </a:p>
        </p:txBody>
      </p:sp>
      <p:sp>
        <p:nvSpPr>
          <p:cNvPr id="16" name="Text 8"/>
          <p:cNvSpPr/>
          <p:nvPr/>
        </p:nvSpPr>
        <p:spPr>
          <a:xfrm>
            <a:off x="832104" y="3456432"/>
            <a:ext cx="12984480" cy="740664"/>
          </a:xfrm>
          <a:prstGeom prst="rect">
            <a:avLst/>
          </a:prstGeom>
          <a:noFill/>
          <a:ln/>
        </p:spPr>
        <p:txBody>
          <a:bodyPr wrap="none" lIns="0" tIns="0" rIns="0" bIns="0" rtlCol="0" anchor="ctr"/>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Benefits of XML in Java</a:t>
            </a:r>
            <a:endParaRPr lang="en-US" sz="4640" dirty="0"/>
          </a:p>
        </p:txBody>
      </p:sp>
      <p:sp>
        <p:nvSpPr>
          <p:cNvPr id="17" name="Text 9"/>
          <p:cNvSpPr/>
          <p:nvPr/>
        </p:nvSpPr>
        <p:spPr>
          <a:xfrm>
            <a:off x="996696" y="4727448"/>
            <a:ext cx="173736" cy="438912"/>
          </a:xfrm>
          <a:prstGeom prst="rect">
            <a:avLst/>
          </a:prstGeom>
          <a:noFill/>
          <a:ln/>
        </p:spPr>
        <p:txBody>
          <a:bodyPr wrap="none" lIns="0" tIns="0" rIns="0" bIns="0" rtlCol="0" anchor="ctr"/>
          <a:lstStyle/>
          <a:p>
            <a:pPr marL="0" indent="0" algn="ctr">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1</a:t>
            </a:r>
            <a:endParaRPr lang="en-US" sz="2320" dirty="0"/>
          </a:p>
        </p:txBody>
      </p:sp>
      <p:sp>
        <p:nvSpPr>
          <p:cNvPr id="18" name="Text 10"/>
          <p:cNvSpPr/>
          <p:nvPr/>
        </p:nvSpPr>
        <p:spPr>
          <a:xfrm>
            <a:off x="1609344" y="4736592"/>
            <a:ext cx="5550408"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Platform Independence</a:t>
            </a:r>
            <a:endParaRPr lang="en-US" sz="2320" dirty="0"/>
          </a:p>
        </p:txBody>
      </p:sp>
      <p:sp>
        <p:nvSpPr>
          <p:cNvPr id="19" name="Text 11"/>
          <p:cNvSpPr/>
          <p:nvPr/>
        </p:nvSpPr>
        <p:spPr>
          <a:xfrm>
            <a:off x="1609344" y="5248656"/>
            <a:ext cx="5550408" cy="886968"/>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files can be used across different platforms without compatibility issues, making data sharing easy in Java applications.</a:t>
            </a:r>
            <a:endParaRPr lang="en-US" sz="1850" dirty="0"/>
          </a:p>
        </p:txBody>
      </p:sp>
      <p:sp>
        <p:nvSpPr>
          <p:cNvPr id="20" name="Text 12"/>
          <p:cNvSpPr/>
          <p:nvPr/>
        </p:nvSpPr>
        <p:spPr>
          <a:xfrm>
            <a:off x="7635240" y="7013448"/>
            <a:ext cx="173736" cy="438912"/>
          </a:xfrm>
          <a:prstGeom prst="rect">
            <a:avLst/>
          </a:prstGeom>
          <a:noFill/>
          <a:ln/>
        </p:spPr>
        <p:txBody>
          <a:bodyPr wrap="none" lIns="0" tIns="0" rIns="0" bIns="0" rtlCol="0" anchor="ctr"/>
          <a:lstStyle/>
          <a:p>
            <a:pPr marL="0" indent="0" algn="ctr">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4</a:t>
            </a:r>
            <a:endParaRPr lang="en-US" sz="232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5047488" y="2350008"/>
            <a:ext cx="4544568" cy="4544568"/>
          </a:xfrm>
          <a:prstGeom prst="rect">
            <a:avLst/>
          </a:prstGeom>
        </p:spPr>
      </p:pic>
      <p:pic>
        <p:nvPicPr>
          <p:cNvPr id="4" name="Image 2" descr="preencoded.png"/>
          <p:cNvPicPr>
            <a:picLocks noChangeAspect="1"/>
          </p:cNvPicPr>
          <p:nvPr/>
        </p:nvPicPr>
        <p:blipFill>
          <a:blip r:embed="rId5"/>
          <a:stretch>
            <a:fillRect/>
          </a:stretch>
        </p:blipFill>
        <p:spPr>
          <a:xfrm>
            <a:off x="5047488" y="2350008"/>
            <a:ext cx="4544568" cy="4544568"/>
          </a:xfrm>
          <a:prstGeom prst="rect">
            <a:avLst/>
          </a:prstGeom>
        </p:spPr>
      </p:pic>
      <p:pic>
        <p:nvPicPr>
          <p:cNvPr id="5" name="Image 3" descr="preencoded.png"/>
          <p:cNvPicPr>
            <a:picLocks noChangeAspect="1"/>
          </p:cNvPicPr>
          <p:nvPr/>
        </p:nvPicPr>
        <p:blipFill>
          <a:blip r:embed="rId6"/>
          <a:stretch>
            <a:fillRect/>
          </a:stretch>
        </p:blipFill>
        <p:spPr>
          <a:xfrm>
            <a:off x="5047488" y="2350008"/>
            <a:ext cx="4544568" cy="4544568"/>
          </a:xfrm>
          <a:prstGeom prst="rect">
            <a:avLst/>
          </a:prstGeom>
        </p:spPr>
      </p:pic>
      <p:sp>
        <p:nvSpPr>
          <p:cNvPr id="6" name="Text 0"/>
          <p:cNvSpPr/>
          <p:nvPr/>
        </p:nvSpPr>
        <p:spPr>
          <a:xfrm>
            <a:off x="950976" y="3858768"/>
            <a:ext cx="3511296" cy="374904"/>
          </a:xfrm>
          <a:prstGeom prst="rect">
            <a:avLst/>
          </a:prstGeom>
          <a:noFill/>
          <a:ln/>
        </p:spPr>
        <p:txBody>
          <a:bodyPr wrap="none" lIns="0" tIns="0" rIns="0" bIns="0" rtlCol="0" anchor="ctr"/>
          <a:lstStyle/>
          <a:p>
            <a:pPr marL="0" indent="0" algn="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DOM Parser</a:t>
            </a:r>
            <a:endParaRPr lang="en-US" sz="2320" dirty="0"/>
          </a:p>
        </p:txBody>
      </p:sp>
      <p:sp>
        <p:nvSpPr>
          <p:cNvPr id="7" name="Text 1"/>
          <p:cNvSpPr/>
          <p:nvPr/>
        </p:nvSpPr>
        <p:spPr>
          <a:xfrm>
            <a:off x="950976" y="4498848"/>
            <a:ext cx="3511296" cy="886968"/>
          </a:xfrm>
          <a:prstGeom prst="rect">
            <a:avLst/>
          </a:prstGeom>
          <a:noFill/>
          <a:ln/>
        </p:spPr>
        <p:txBody>
          <a:bodyPr wrap="square" lIns="0" tIns="0" rIns="0" bIns="0" rtlCol="0" anchor="ctr"/>
          <a:lstStyle/>
          <a:p>
            <a:pPr marL="0" indent="0" algn="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Reads the entire XML into memory, creating a tree structure.</a:t>
            </a:r>
            <a:endParaRPr lang="en-US" sz="1850" dirty="0"/>
          </a:p>
        </p:txBody>
      </p:sp>
      <p:sp>
        <p:nvSpPr>
          <p:cNvPr id="8" name="Text 2"/>
          <p:cNvSpPr/>
          <p:nvPr/>
        </p:nvSpPr>
        <p:spPr>
          <a:xfrm>
            <a:off x="832104" y="1344168"/>
            <a:ext cx="12984480" cy="740664"/>
          </a:xfrm>
          <a:prstGeom prst="rect">
            <a:avLst/>
          </a:prstGeom>
          <a:noFill/>
          <a:ln/>
        </p:spPr>
        <p:txBody>
          <a:bodyPr wrap="none" lIns="0" tIns="0" rIns="0" bIns="0" rtlCol="0" anchor="ctr"/>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XML Parsers in Java</a:t>
            </a:r>
            <a:endParaRPr lang="en-US" sz="4640" dirty="0"/>
          </a:p>
        </p:txBody>
      </p:sp>
      <p:sp>
        <p:nvSpPr>
          <p:cNvPr id="9" name="Text 3"/>
          <p:cNvSpPr/>
          <p:nvPr/>
        </p:nvSpPr>
        <p:spPr>
          <a:xfrm>
            <a:off x="9710928" y="2788920"/>
            <a:ext cx="3986784"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SAX Parser</a:t>
            </a:r>
            <a:endParaRPr lang="en-US" sz="2320" dirty="0"/>
          </a:p>
        </p:txBody>
      </p:sp>
      <p:sp>
        <p:nvSpPr>
          <p:cNvPr id="10" name="Text 4"/>
          <p:cNvSpPr/>
          <p:nvPr/>
        </p:nvSpPr>
        <p:spPr>
          <a:xfrm>
            <a:off x="9710928" y="5870448"/>
            <a:ext cx="3986784" cy="59436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Allows pull-parsing where application controls the process.</a:t>
            </a:r>
            <a:endParaRPr lang="en-US" sz="1850" dirty="0"/>
          </a:p>
        </p:txBody>
      </p:sp>
      <p:sp>
        <p:nvSpPr>
          <p:cNvPr id="11" name="Text 5"/>
          <p:cNvSpPr/>
          <p:nvPr/>
        </p:nvSpPr>
        <p:spPr>
          <a:xfrm>
            <a:off x="9710928" y="5230368"/>
            <a:ext cx="3986784"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StAX Parser</a:t>
            </a:r>
            <a:endParaRPr lang="en-US" sz="2320" dirty="0"/>
          </a:p>
        </p:txBody>
      </p:sp>
      <p:sp>
        <p:nvSpPr>
          <p:cNvPr id="12" name="Text 6"/>
          <p:cNvSpPr/>
          <p:nvPr/>
        </p:nvSpPr>
        <p:spPr>
          <a:xfrm>
            <a:off x="9710928" y="3419856"/>
            <a:ext cx="3986784" cy="59436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Reads XML files sequentially, emitting events for elements.</a:t>
            </a:r>
            <a:endParaRPr lang="en-US" sz="1850" dirty="0"/>
          </a:p>
        </p:txBody>
      </p:sp>
      <p:sp>
        <p:nvSpPr>
          <p:cNvPr id="13" name="Text 7"/>
          <p:cNvSpPr/>
          <p:nvPr/>
        </p:nvSpPr>
        <p:spPr>
          <a:xfrm>
            <a:off x="7818120" y="3392424"/>
            <a:ext cx="173736" cy="438912"/>
          </a:xfrm>
          <a:prstGeom prst="rect">
            <a:avLst/>
          </a:prstGeom>
          <a:noFill/>
          <a:ln/>
        </p:spPr>
        <p:txBody>
          <a:bodyPr wrap="none" lIns="0" tIns="0" rIns="0" bIns="0" rtlCol="0" anchor="ctr"/>
          <a:lstStyle/>
          <a:p>
            <a:pPr marL="0" indent="0" algn="l">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2</a:t>
            </a:r>
            <a:endParaRPr lang="en-US" sz="2320" dirty="0"/>
          </a:p>
        </p:txBody>
      </p:sp>
      <p:sp>
        <p:nvSpPr>
          <p:cNvPr id="14" name="Text 8"/>
          <p:cNvSpPr/>
          <p:nvPr/>
        </p:nvSpPr>
        <p:spPr>
          <a:xfrm>
            <a:off x="7818120" y="5422392"/>
            <a:ext cx="173736" cy="438912"/>
          </a:xfrm>
          <a:prstGeom prst="rect">
            <a:avLst/>
          </a:prstGeom>
          <a:noFill/>
          <a:ln/>
        </p:spPr>
        <p:txBody>
          <a:bodyPr wrap="none" lIns="0" tIns="0" rIns="0" bIns="0" rtlCol="0" anchor="ctr"/>
          <a:lstStyle/>
          <a:p>
            <a:pPr marL="0" indent="0" algn="l">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3</a:t>
            </a:r>
            <a:endParaRPr lang="en-US" sz="2320" dirty="0"/>
          </a:p>
        </p:txBody>
      </p:sp>
      <p:sp>
        <p:nvSpPr>
          <p:cNvPr id="15" name="Text 9"/>
          <p:cNvSpPr/>
          <p:nvPr/>
        </p:nvSpPr>
        <p:spPr>
          <a:xfrm>
            <a:off x="6062472" y="4407408"/>
            <a:ext cx="173736" cy="438912"/>
          </a:xfrm>
          <a:prstGeom prst="rect">
            <a:avLst/>
          </a:prstGeom>
          <a:noFill/>
          <a:ln/>
        </p:spPr>
        <p:txBody>
          <a:bodyPr wrap="none" lIns="0" tIns="0" rIns="0" bIns="0" rtlCol="0" anchor="ctr"/>
          <a:lstStyle/>
          <a:p>
            <a:pPr marL="0" indent="0" algn="l">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1</a:t>
            </a:r>
            <a:endParaRPr lang="en-US" sz="232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0" y="0"/>
            <a:ext cx="4974336" cy="8238744"/>
          </a:xfrm>
          <a:prstGeom prst="rect">
            <a:avLst/>
          </a:prstGeom>
        </p:spPr>
      </p:pic>
      <p:pic>
        <p:nvPicPr>
          <p:cNvPr id="4" name="Image 2" descr="preencoded.png"/>
          <p:cNvPicPr>
            <a:picLocks noChangeAspect="1"/>
          </p:cNvPicPr>
          <p:nvPr/>
        </p:nvPicPr>
        <p:blipFill>
          <a:blip r:embed="rId5"/>
          <a:stretch>
            <a:fillRect/>
          </a:stretch>
        </p:blipFill>
        <p:spPr>
          <a:xfrm>
            <a:off x="5815584" y="2880360"/>
            <a:ext cx="2468880" cy="3227832"/>
          </a:xfrm>
          <a:prstGeom prst="rect">
            <a:avLst/>
          </a:prstGeom>
        </p:spPr>
      </p:pic>
      <p:pic>
        <p:nvPicPr>
          <p:cNvPr id="5" name="Image 3" descr="preencoded.png"/>
          <p:cNvPicPr>
            <a:picLocks noChangeAspect="1"/>
          </p:cNvPicPr>
          <p:nvPr/>
        </p:nvPicPr>
        <p:blipFill>
          <a:blip r:embed="rId5"/>
          <a:stretch>
            <a:fillRect/>
          </a:stretch>
        </p:blipFill>
        <p:spPr>
          <a:xfrm>
            <a:off x="8558784" y="2880360"/>
            <a:ext cx="2468880" cy="3227832"/>
          </a:xfrm>
          <a:prstGeom prst="rect">
            <a:avLst/>
          </a:prstGeom>
        </p:spPr>
      </p:pic>
      <p:pic>
        <p:nvPicPr>
          <p:cNvPr id="6" name="Image 4" descr="preencoded.png"/>
          <p:cNvPicPr>
            <a:picLocks noChangeAspect="1"/>
          </p:cNvPicPr>
          <p:nvPr/>
        </p:nvPicPr>
        <p:blipFill>
          <a:blip r:embed="rId5"/>
          <a:stretch>
            <a:fillRect/>
          </a:stretch>
        </p:blipFill>
        <p:spPr>
          <a:xfrm>
            <a:off x="11301984" y="2880360"/>
            <a:ext cx="2468880" cy="3227832"/>
          </a:xfrm>
          <a:prstGeom prst="rect">
            <a:avLst/>
          </a:prstGeom>
        </p:spPr>
      </p:pic>
      <p:sp>
        <p:nvSpPr>
          <p:cNvPr id="7" name="Text 0"/>
          <p:cNvSpPr/>
          <p:nvPr/>
        </p:nvSpPr>
        <p:spPr>
          <a:xfrm>
            <a:off x="6071616" y="3017520"/>
            <a:ext cx="1984248" cy="740664"/>
          </a:xfrm>
          <a:prstGeom prst="rect">
            <a:avLst/>
          </a:prstGeom>
          <a:noFill/>
          <a:ln/>
        </p:spPr>
        <p:txBody>
          <a:bodyPr wrap="square" lIns="0" tIns="0" rIns="0" bIns="0" rtlCol="0" anchor="ctr"/>
          <a:lstStyle/>
          <a:p>
            <a:pPr marL="0" indent="0" algn="ctr">
              <a:lnSpc>
                <a:spcPts val="2900"/>
              </a:lnSpc>
              <a:buNone/>
            </a:pPr>
            <a:r>
              <a:rPr lang="en-US" sz="2320" dirty="0">
                <a:solidFill>
                  <a:srgbClr val="3E3F4C"/>
                </a:solidFill>
                <a:latin typeface="思源黑体-思源黑体-SemiBold" pitchFamily="34" charset="0"/>
                <a:ea typeface="思源黑体-思源黑体-SemiBold" pitchFamily="34" charset="-122"/>
                <a:cs typeface="思源黑体-思源黑体-SemiBold" pitchFamily="34" charset="-120"/>
              </a:rPr>
              <a:t>Reading XML Files</a:t>
            </a:r>
            <a:endParaRPr lang="en-US" sz="2320" dirty="0"/>
          </a:p>
        </p:txBody>
      </p:sp>
      <p:sp>
        <p:nvSpPr>
          <p:cNvPr id="8" name="Text 1"/>
          <p:cNvSpPr/>
          <p:nvPr/>
        </p:nvSpPr>
        <p:spPr>
          <a:xfrm>
            <a:off x="5806440" y="1865376"/>
            <a:ext cx="8010144" cy="740664"/>
          </a:xfrm>
          <a:prstGeom prst="rect">
            <a:avLst/>
          </a:prstGeom>
          <a:noFill/>
          <a:ln/>
        </p:spPr>
        <p:txBody>
          <a:bodyPr wrap="none" lIns="0" tIns="0" rIns="0" bIns="0" rtlCol="0" anchor="ctr"/>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Working with XML in Java</a:t>
            </a:r>
            <a:endParaRPr lang="en-US" sz="4640" dirty="0"/>
          </a:p>
        </p:txBody>
      </p:sp>
      <p:sp>
        <p:nvSpPr>
          <p:cNvPr id="9" name="Text 2"/>
          <p:cNvSpPr/>
          <p:nvPr/>
        </p:nvSpPr>
        <p:spPr>
          <a:xfrm>
            <a:off x="8814816" y="3017520"/>
            <a:ext cx="1984248" cy="740664"/>
          </a:xfrm>
          <a:prstGeom prst="rect">
            <a:avLst/>
          </a:prstGeom>
          <a:noFill/>
          <a:ln/>
        </p:spPr>
        <p:txBody>
          <a:bodyPr wrap="square" lIns="0" tIns="0" rIns="0" bIns="0" rtlCol="0" anchor="ctr"/>
          <a:lstStyle/>
          <a:p>
            <a:pPr marL="0" indent="0" algn="ctr">
              <a:lnSpc>
                <a:spcPts val="2900"/>
              </a:lnSpc>
              <a:buNone/>
            </a:pPr>
            <a:r>
              <a:rPr lang="en-US" sz="2320" dirty="0">
                <a:solidFill>
                  <a:srgbClr val="3E3F4C"/>
                </a:solidFill>
                <a:latin typeface="思源黑体-思源黑体-SemiBold" pitchFamily="34" charset="0"/>
                <a:ea typeface="思源黑体-思源黑体-SemiBold" pitchFamily="34" charset="-122"/>
                <a:cs typeface="思源黑体-思源黑体-SemiBold" pitchFamily="34" charset="-120"/>
              </a:rPr>
              <a:t>Writing XML Files</a:t>
            </a:r>
            <a:endParaRPr lang="en-US" sz="2320" dirty="0"/>
          </a:p>
        </p:txBody>
      </p:sp>
      <p:sp>
        <p:nvSpPr>
          <p:cNvPr id="10" name="Text 3"/>
          <p:cNvSpPr/>
          <p:nvPr/>
        </p:nvSpPr>
        <p:spPr>
          <a:xfrm>
            <a:off x="11567160" y="3895344"/>
            <a:ext cx="1984248" cy="2066544"/>
          </a:xfrm>
          <a:prstGeom prst="rect">
            <a:avLst/>
          </a:prstGeom>
          <a:noFill/>
          <a:ln/>
        </p:spPr>
        <p:txBody>
          <a:bodyPr wrap="square" lIns="0" tIns="0" rIns="0" bIns="0" rtlCol="0" anchor="ctr"/>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data can be manipulated programmatically in Java, such as adding or modifying elements.</a:t>
            </a:r>
            <a:endParaRPr lang="en-US" sz="1850" dirty="0"/>
          </a:p>
        </p:txBody>
      </p:sp>
      <p:sp>
        <p:nvSpPr>
          <p:cNvPr id="11" name="Text 4"/>
          <p:cNvSpPr/>
          <p:nvPr/>
        </p:nvSpPr>
        <p:spPr>
          <a:xfrm>
            <a:off x="6071616" y="3895344"/>
            <a:ext cx="1984248" cy="1481328"/>
          </a:xfrm>
          <a:prstGeom prst="rect">
            <a:avLst/>
          </a:prstGeom>
          <a:noFill/>
          <a:ln/>
        </p:spPr>
        <p:txBody>
          <a:bodyPr wrap="square" lIns="0" tIns="0" rIns="0" bIns="0" rtlCol="0" anchor="ctr"/>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Java provides various methods for reading XML files using DOM, SAX, or StAX APIs.</a:t>
            </a:r>
            <a:endParaRPr lang="en-US" sz="1850" dirty="0"/>
          </a:p>
        </p:txBody>
      </p:sp>
      <p:sp>
        <p:nvSpPr>
          <p:cNvPr id="12" name="Text 5"/>
          <p:cNvSpPr/>
          <p:nvPr/>
        </p:nvSpPr>
        <p:spPr>
          <a:xfrm>
            <a:off x="8814816" y="3895344"/>
            <a:ext cx="1984248" cy="2066544"/>
          </a:xfrm>
          <a:prstGeom prst="rect">
            <a:avLst/>
          </a:prstGeom>
          <a:noFill/>
          <a:ln/>
        </p:spPr>
        <p:txBody>
          <a:bodyPr wrap="square" lIns="0" tIns="0" rIns="0" bIns="0" rtlCol="0" anchor="ctr"/>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Java allows for the creation of XML files via libraries that support serialization of data.</a:t>
            </a:r>
            <a:endParaRPr lang="en-US" sz="1850" dirty="0"/>
          </a:p>
        </p:txBody>
      </p:sp>
      <p:sp>
        <p:nvSpPr>
          <p:cNvPr id="13" name="Text 6"/>
          <p:cNvSpPr/>
          <p:nvPr/>
        </p:nvSpPr>
        <p:spPr>
          <a:xfrm>
            <a:off x="11567160" y="3017520"/>
            <a:ext cx="1984248" cy="740664"/>
          </a:xfrm>
          <a:prstGeom prst="rect">
            <a:avLst/>
          </a:prstGeom>
          <a:noFill/>
          <a:ln/>
        </p:spPr>
        <p:txBody>
          <a:bodyPr wrap="square" lIns="0" tIns="0" rIns="0" bIns="0" rtlCol="0" anchor="ctr"/>
          <a:lstStyle/>
          <a:p>
            <a:pPr marL="0" indent="0" algn="ctr">
              <a:lnSpc>
                <a:spcPts val="2900"/>
              </a:lnSpc>
              <a:buNone/>
            </a:pPr>
            <a:r>
              <a:rPr lang="en-US" sz="2320" dirty="0">
                <a:solidFill>
                  <a:srgbClr val="3E3F4C"/>
                </a:solidFill>
                <a:latin typeface="思源黑体-思源黑体-SemiBold" pitchFamily="34" charset="0"/>
                <a:ea typeface="思源黑体-思源黑体-SemiBold" pitchFamily="34" charset="-122"/>
                <a:cs typeface="思源黑体-思源黑体-SemiBold" pitchFamily="34" charset="-120"/>
              </a:rPr>
              <a:t>Manipulating XML Data</a:t>
            </a:r>
            <a:endParaRPr lang="en-US" sz="232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5047488" y="2350008"/>
            <a:ext cx="4544568" cy="4544568"/>
          </a:xfrm>
          <a:prstGeom prst="rect">
            <a:avLst/>
          </a:prstGeom>
        </p:spPr>
      </p:pic>
      <p:pic>
        <p:nvPicPr>
          <p:cNvPr id="4" name="Image 2" descr="preencoded.png"/>
          <p:cNvPicPr>
            <a:picLocks noChangeAspect="1"/>
          </p:cNvPicPr>
          <p:nvPr/>
        </p:nvPicPr>
        <p:blipFill>
          <a:blip r:embed="rId5"/>
          <a:stretch>
            <a:fillRect/>
          </a:stretch>
        </p:blipFill>
        <p:spPr>
          <a:xfrm>
            <a:off x="5047488" y="2350008"/>
            <a:ext cx="4544568" cy="4544568"/>
          </a:xfrm>
          <a:prstGeom prst="rect">
            <a:avLst/>
          </a:prstGeom>
        </p:spPr>
      </p:pic>
      <p:pic>
        <p:nvPicPr>
          <p:cNvPr id="5" name="Image 3" descr="preencoded.png"/>
          <p:cNvPicPr>
            <a:picLocks noChangeAspect="1"/>
          </p:cNvPicPr>
          <p:nvPr/>
        </p:nvPicPr>
        <p:blipFill>
          <a:blip r:embed="rId6"/>
          <a:stretch>
            <a:fillRect/>
          </a:stretch>
        </p:blipFill>
        <p:spPr>
          <a:xfrm>
            <a:off x="5047488" y="2350008"/>
            <a:ext cx="4544568" cy="4544568"/>
          </a:xfrm>
          <a:prstGeom prst="rect">
            <a:avLst/>
          </a:prstGeom>
        </p:spPr>
      </p:pic>
      <p:sp>
        <p:nvSpPr>
          <p:cNvPr id="6" name="Text 0"/>
          <p:cNvSpPr/>
          <p:nvPr/>
        </p:nvSpPr>
        <p:spPr>
          <a:xfrm>
            <a:off x="9710928" y="5084064"/>
            <a:ext cx="3986784"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WSDL and XML</a:t>
            </a:r>
            <a:endParaRPr lang="en-US" sz="2320" dirty="0"/>
          </a:p>
        </p:txBody>
      </p:sp>
      <p:sp>
        <p:nvSpPr>
          <p:cNvPr id="7" name="Text 1"/>
          <p:cNvSpPr/>
          <p:nvPr/>
        </p:nvSpPr>
        <p:spPr>
          <a:xfrm>
            <a:off x="950976" y="3858768"/>
            <a:ext cx="3511296" cy="374904"/>
          </a:xfrm>
          <a:prstGeom prst="rect">
            <a:avLst/>
          </a:prstGeom>
          <a:noFill/>
          <a:ln/>
        </p:spPr>
        <p:txBody>
          <a:bodyPr wrap="none" lIns="0" tIns="0" rIns="0" bIns="0" rtlCol="0" anchor="ctr"/>
          <a:lstStyle/>
          <a:p>
            <a:pPr marL="0" indent="0" algn="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SOAP Protocol</a:t>
            </a:r>
            <a:endParaRPr lang="en-US" sz="2320" dirty="0"/>
          </a:p>
        </p:txBody>
      </p:sp>
      <p:sp>
        <p:nvSpPr>
          <p:cNvPr id="8" name="Text 2"/>
          <p:cNvSpPr/>
          <p:nvPr/>
        </p:nvSpPr>
        <p:spPr>
          <a:xfrm>
            <a:off x="9710928" y="3273552"/>
            <a:ext cx="3986784" cy="886968"/>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represents resource state in applications requiring data formats beyond JSON.</a:t>
            </a:r>
            <a:endParaRPr lang="en-US" sz="1850" dirty="0"/>
          </a:p>
        </p:txBody>
      </p:sp>
      <p:sp>
        <p:nvSpPr>
          <p:cNvPr id="9" name="Text 3"/>
          <p:cNvSpPr/>
          <p:nvPr/>
        </p:nvSpPr>
        <p:spPr>
          <a:xfrm>
            <a:off x="832104" y="1344168"/>
            <a:ext cx="12984480" cy="740664"/>
          </a:xfrm>
          <a:prstGeom prst="rect">
            <a:avLst/>
          </a:prstGeom>
          <a:noFill/>
          <a:ln/>
        </p:spPr>
        <p:txBody>
          <a:bodyPr wrap="none" lIns="0" tIns="0" rIns="0" bIns="0" rtlCol="0" anchor="ctr"/>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XML and Web Services</a:t>
            </a:r>
            <a:endParaRPr lang="en-US" sz="4640" dirty="0"/>
          </a:p>
        </p:txBody>
      </p:sp>
      <p:sp>
        <p:nvSpPr>
          <p:cNvPr id="10" name="Text 4"/>
          <p:cNvSpPr/>
          <p:nvPr/>
        </p:nvSpPr>
        <p:spPr>
          <a:xfrm>
            <a:off x="9710928" y="5724144"/>
            <a:ext cx="3986784" cy="886968"/>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Defines web services and their interfaces for easier programmatic interaction.</a:t>
            </a:r>
            <a:endParaRPr lang="en-US" sz="1850" dirty="0"/>
          </a:p>
        </p:txBody>
      </p:sp>
      <p:sp>
        <p:nvSpPr>
          <p:cNvPr id="11" name="Text 5"/>
          <p:cNvSpPr/>
          <p:nvPr/>
        </p:nvSpPr>
        <p:spPr>
          <a:xfrm>
            <a:off x="9710928" y="2642616"/>
            <a:ext cx="3986784" cy="374904"/>
          </a:xfrm>
          <a:prstGeom prst="rect">
            <a:avLst/>
          </a:prstGeom>
          <a:noFill/>
          <a:ln/>
        </p:spPr>
        <p:txBody>
          <a:bodyPr wrap="non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RESTful Services</a:t>
            </a:r>
            <a:endParaRPr lang="en-US" sz="2320" dirty="0"/>
          </a:p>
        </p:txBody>
      </p:sp>
      <p:sp>
        <p:nvSpPr>
          <p:cNvPr id="12" name="Text 6"/>
          <p:cNvSpPr/>
          <p:nvPr/>
        </p:nvSpPr>
        <p:spPr>
          <a:xfrm>
            <a:off x="950976" y="4498848"/>
            <a:ext cx="3511296" cy="886968"/>
          </a:xfrm>
          <a:prstGeom prst="rect">
            <a:avLst/>
          </a:prstGeom>
          <a:noFill/>
          <a:ln/>
        </p:spPr>
        <p:txBody>
          <a:bodyPr wrap="square" lIns="0" tIns="0" rIns="0" bIns="0" rtlCol="0" anchor="ctr"/>
          <a:lstStyle/>
          <a:p>
            <a:pPr marL="0" indent="0" algn="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Uses XML as a messaging protocol for exchanging structured information.</a:t>
            </a:r>
            <a:endParaRPr lang="en-US" sz="1850" dirty="0"/>
          </a:p>
        </p:txBody>
      </p:sp>
      <p:sp>
        <p:nvSpPr>
          <p:cNvPr id="13" name="Text 7"/>
          <p:cNvSpPr/>
          <p:nvPr/>
        </p:nvSpPr>
        <p:spPr>
          <a:xfrm>
            <a:off x="8028432" y="3026664"/>
            <a:ext cx="173736" cy="438912"/>
          </a:xfrm>
          <a:prstGeom prst="rect">
            <a:avLst/>
          </a:prstGeom>
          <a:noFill/>
          <a:ln/>
        </p:spPr>
        <p:txBody>
          <a:bodyPr wrap="none" lIns="0" tIns="0" rIns="0" bIns="0" rtlCol="0" anchor="ctr"/>
          <a:lstStyle/>
          <a:p>
            <a:pPr marL="0" indent="0" algn="l">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2</a:t>
            </a:r>
            <a:endParaRPr lang="en-US" sz="2320" dirty="0"/>
          </a:p>
        </p:txBody>
      </p:sp>
      <p:sp>
        <p:nvSpPr>
          <p:cNvPr id="14" name="Text 8"/>
          <p:cNvSpPr/>
          <p:nvPr/>
        </p:nvSpPr>
        <p:spPr>
          <a:xfrm>
            <a:off x="5641848" y="4407408"/>
            <a:ext cx="173736" cy="438912"/>
          </a:xfrm>
          <a:prstGeom prst="rect">
            <a:avLst/>
          </a:prstGeom>
          <a:noFill/>
          <a:ln/>
        </p:spPr>
        <p:txBody>
          <a:bodyPr wrap="none" lIns="0" tIns="0" rIns="0" bIns="0" rtlCol="0" anchor="ctr"/>
          <a:lstStyle/>
          <a:p>
            <a:pPr marL="0" indent="0" algn="l">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1</a:t>
            </a:r>
            <a:endParaRPr lang="en-US" sz="2320" dirty="0"/>
          </a:p>
        </p:txBody>
      </p:sp>
      <p:sp>
        <p:nvSpPr>
          <p:cNvPr id="15" name="Text 9"/>
          <p:cNvSpPr/>
          <p:nvPr/>
        </p:nvSpPr>
        <p:spPr>
          <a:xfrm>
            <a:off x="8028432" y="5779008"/>
            <a:ext cx="173736" cy="438912"/>
          </a:xfrm>
          <a:prstGeom prst="rect">
            <a:avLst/>
          </a:prstGeom>
          <a:noFill/>
          <a:ln/>
        </p:spPr>
        <p:txBody>
          <a:bodyPr wrap="none" lIns="0" tIns="0" rIns="0" bIns="0" rtlCol="0" anchor="ctr"/>
          <a:lstStyle/>
          <a:p>
            <a:pPr marL="0" indent="0" algn="l">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3</a:t>
            </a:r>
            <a:endParaRPr lang="en-US" sz="232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8744"/>
          </a:xfrm>
          <a:prstGeom prst="rect">
            <a:avLst/>
          </a:prstGeom>
        </p:spPr>
      </p:pic>
      <p:pic>
        <p:nvPicPr>
          <p:cNvPr id="3" name="Image 1" descr="preencoded.png"/>
          <p:cNvPicPr>
            <a:picLocks noChangeAspect="1"/>
          </p:cNvPicPr>
          <p:nvPr/>
        </p:nvPicPr>
        <p:blipFill>
          <a:blip r:embed="rId4"/>
          <a:stretch>
            <a:fillRect/>
          </a:stretch>
        </p:blipFill>
        <p:spPr>
          <a:xfrm>
            <a:off x="9848088" y="2395728"/>
            <a:ext cx="3831336" cy="2532888"/>
          </a:xfrm>
          <a:prstGeom prst="rect">
            <a:avLst/>
          </a:prstGeom>
        </p:spPr>
      </p:pic>
      <p:pic>
        <p:nvPicPr>
          <p:cNvPr id="4" name="Image 2" descr="preencoded.png"/>
          <p:cNvPicPr>
            <a:picLocks noChangeAspect="1"/>
          </p:cNvPicPr>
          <p:nvPr/>
        </p:nvPicPr>
        <p:blipFill>
          <a:blip r:embed="rId5"/>
          <a:stretch>
            <a:fillRect/>
          </a:stretch>
        </p:blipFill>
        <p:spPr>
          <a:xfrm>
            <a:off x="5404104" y="2395728"/>
            <a:ext cx="3831336" cy="2532888"/>
          </a:xfrm>
          <a:prstGeom prst="rect">
            <a:avLst/>
          </a:prstGeom>
        </p:spPr>
      </p:pic>
      <p:pic>
        <p:nvPicPr>
          <p:cNvPr id="5" name="Image 3" descr="preencoded.png"/>
          <p:cNvPicPr>
            <a:picLocks noChangeAspect="1"/>
          </p:cNvPicPr>
          <p:nvPr/>
        </p:nvPicPr>
        <p:blipFill>
          <a:blip r:embed="rId6"/>
          <a:stretch>
            <a:fillRect/>
          </a:stretch>
        </p:blipFill>
        <p:spPr>
          <a:xfrm>
            <a:off x="960120" y="2395728"/>
            <a:ext cx="3831336" cy="2532888"/>
          </a:xfrm>
          <a:prstGeom prst="rect">
            <a:avLst/>
          </a:prstGeom>
        </p:spPr>
      </p:pic>
      <p:sp>
        <p:nvSpPr>
          <p:cNvPr id="6" name="Text 0"/>
          <p:cNvSpPr/>
          <p:nvPr/>
        </p:nvSpPr>
        <p:spPr>
          <a:xfrm>
            <a:off x="5404104" y="5157216"/>
            <a:ext cx="3831336" cy="374904"/>
          </a:xfrm>
          <a:prstGeom prst="rect">
            <a:avLst/>
          </a:prstGeom>
          <a:noFill/>
          <a:ln/>
        </p:spPr>
        <p:txBody>
          <a:bodyPr wrap="none" lIns="0" tIns="0" rIns="0" bIns="0" rtlCol="0" anchor="ctr"/>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Complexity</a:t>
            </a:r>
            <a:endParaRPr lang="en-US" sz="2320" dirty="0"/>
          </a:p>
        </p:txBody>
      </p:sp>
      <p:sp>
        <p:nvSpPr>
          <p:cNvPr id="7" name="Text 1"/>
          <p:cNvSpPr/>
          <p:nvPr/>
        </p:nvSpPr>
        <p:spPr>
          <a:xfrm>
            <a:off x="9848088" y="5669280"/>
            <a:ext cx="3831336" cy="886968"/>
          </a:xfrm>
          <a:prstGeom prst="rect">
            <a:avLst/>
          </a:prstGeom>
          <a:noFill/>
          <a:ln/>
        </p:spPr>
        <p:txBody>
          <a:bodyPr wrap="square" lIns="0" tIns="0" rIns="0" bIns="0" rtlCol="0" anchor="ctr"/>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Schema adds complexity and requires effort to maintain data integrity.</a:t>
            </a:r>
            <a:endParaRPr lang="en-US" sz="1850" dirty="0"/>
          </a:p>
        </p:txBody>
      </p:sp>
      <p:sp>
        <p:nvSpPr>
          <p:cNvPr id="8" name="Text 2"/>
          <p:cNvSpPr/>
          <p:nvPr/>
        </p:nvSpPr>
        <p:spPr>
          <a:xfrm>
            <a:off x="832104" y="1261872"/>
            <a:ext cx="12984480" cy="740664"/>
          </a:xfrm>
          <a:prstGeom prst="rect">
            <a:avLst/>
          </a:prstGeom>
          <a:noFill/>
          <a:ln/>
        </p:spPr>
        <p:txBody>
          <a:bodyPr wrap="none" lIns="0" tIns="0" rIns="0" bIns="0" rtlCol="0" anchor="ctr"/>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Challenges of Using XML</a:t>
            </a:r>
            <a:endParaRPr lang="en-US" sz="4640" dirty="0"/>
          </a:p>
        </p:txBody>
      </p:sp>
      <p:sp>
        <p:nvSpPr>
          <p:cNvPr id="9" name="Text 3"/>
          <p:cNvSpPr/>
          <p:nvPr/>
        </p:nvSpPr>
        <p:spPr>
          <a:xfrm>
            <a:off x="960120" y="5157216"/>
            <a:ext cx="3831336" cy="374904"/>
          </a:xfrm>
          <a:prstGeom prst="rect">
            <a:avLst/>
          </a:prstGeom>
          <a:noFill/>
          <a:ln/>
        </p:spPr>
        <p:txBody>
          <a:bodyPr wrap="none" lIns="0" tIns="0" rIns="0" bIns="0" rtlCol="0" anchor="ctr"/>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Verbosity</a:t>
            </a:r>
            <a:endParaRPr lang="en-US" sz="2320" dirty="0"/>
          </a:p>
        </p:txBody>
      </p:sp>
      <p:sp>
        <p:nvSpPr>
          <p:cNvPr id="10" name="Text 4"/>
          <p:cNvSpPr/>
          <p:nvPr/>
        </p:nvSpPr>
        <p:spPr>
          <a:xfrm>
            <a:off x="9848088" y="5157216"/>
            <a:ext cx="3831336" cy="374904"/>
          </a:xfrm>
          <a:prstGeom prst="rect">
            <a:avLst/>
          </a:prstGeom>
          <a:noFill/>
          <a:ln/>
        </p:spPr>
        <p:txBody>
          <a:bodyPr wrap="none" lIns="0" tIns="0" rIns="0" bIns="0" rtlCol="0" anchor="ctr"/>
          <a:lstStyle/>
          <a:p>
            <a:pPr marL="0" indent="0" algn="ct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Schema Management</a:t>
            </a:r>
            <a:endParaRPr lang="en-US" sz="2320" dirty="0"/>
          </a:p>
        </p:txBody>
      </p:sp>
      <p:sp>
        <p:nvSpPr>
          <p:cNvPr id="11" name="Text 5"/>
          <p:cNvSpPr/>
          <p:nvPr/>
        </p:nvSpPr>
        <p:spPr>
          <a:xfrm>
            <a:off x="960120" y="5669280"/>
            <a:ext cx="3831336" cy="886968"/>
          </a:xfrm>
          <a:prstGeom prst="rect">
            <a:avLst/>
          </a:prstGeom>
          <a:noFill/>
          <a:ln/>
        </p:spPr>
        <p:txBody>
          <a:bodyPr wrap="square" lIns="0" tIns="0" rIns="0" bIns="0" rtlCol="0" anchor="ctr"/>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can become verbose due to its tag structure, impacting performance and bandwidth.</a:t>
            </a:r>
            <a:endParaRPr lang="en-US" sz="1850" dirty="0"/>
          </a:p>
        </p:txBody>
      </p:sp>
      <p:sp>
        <p:nvSpPr>
          <p:cNvPr id="12" name="Text 6"/>
          <p:cNvSpPr/>
          <p:nvPr/>
        </p:nvSpPr>
        <p:spPr>
          <a:xfrm>
            <a:off x="5404104" y="5669280"/>
            <a:ext cx="3831336" cy="1188720"/>
          </a:xfrm>
          <a:prstGeom prst="rect">
            <a:avLst/>
          </a:prstGeom>
          <a:noFill/>
          <a:ln/>
        </p:spPr>
        <p:txBody>
          <a:bodyPr wrap="square" lIns="0" tIns="0" rIns="0" bIns="0" rtlCol="0" anchor="ctr"/>
          <a:lstStyle/>
          <a:p>
            <a:pPr marL="0" indent="0" algn="ct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Parsing and manipulating XML requires knowledge of various APIs, increasing development time.</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796528"/>
          </a:xfrm>
          <a:prstGeom prst="rect">
            <a:avLst/>
          </a:prstGeom>
        </p:spPr>
      </p:pic>
      <p:pic>
        <p:nvPicPr>
          <p:cNvPr id="3" name="Image 1" descr="preencoded.png"/>
          <p:cNvPicPr>
            <a:picLocks noChangeAspect="1"/>
          </p:cNvPicPr>
          <p:nvPr/>
        </p:nvPicPr>
        <p:blipFill>
          <a:blip r:embed="rId4"/>
          <a:stretch>
            <a:fillRect/>
          </a:stretch>
        </p:blipFill>
        <p:spPr>
          <a:xfrm>
            <a:off x="5047488" y="3575304"/>
            <a:ext cx="4544568" cy="4544568"/>
          </a:xfrm>
          <a:prstGeom prst="rect">
            <a:avLst/>
          </a:prstGeom>
        </p:spPr>
      </p:pic>
      <p:pic>
        <p:nvPicPr>
          <p:cNvPr id="4" name="Image 2" descr="preencoded.png"/>
          <p:cNvPicPr>
            <a:picLocks noChangeAspect="1"/>
          </p:cNvPicPr>
          <p:nvPr/>
        </p:nvPicPr>
        <p:blipFill>
          <a:blip r:embed="rId5"/>
          <a:stretch>
            <a:fillRect/>
          </a:stretch>
        </p:blipFill>
        <p:spPr>
          <a:xfrm>
            <a:off x="5047488" y="3575304"/>
            <a:ext cx="4544568" cy="4544568"/>
          </a:xfrm>
          <a:prstGeom prst="rect">
            <a:avLst/>
          </a:prstGeom>
        </p:spPr>
      </p:pic>
      <p:pic>
        <p:nvPicPr>
          <p:cNvPr id="5" name="Image 3" descr="preencoded.png"/>
          <p:cNvPicPr>
            <a:picLocks noChangeAspect="1"/>
          </p:cNvPicPr>
          <p:nvPr/>
        </p:nvPicPr>
        <p:blipFill>
          <a:blip r:embed="rId6"/>
          <a:stretch>
            <a:fillRect/>
          </a:stretch>
        </p:blipFill>
        <p:spPr>
          <a:xfrm>
            <a:off x="5047488" y="3575304"/>
            <a:ext cx="4544568" cy="4544568"/>
          </a:xfrm>
          <a:prstGeom prst="rect">
            <a:avLst/>
          </a:prstGeom>
        </p:spPr>
      </p:pic>
      <p:sp>
        <p:nvSpPr>
          <p:cNvPr id="6" name="Text 0"/>
          <p:cNvSpPr/>
          <p:nvPr/>
        </p:nvSpPr>
        <p:spPr>
          <a:xfrm>
            <a:off x="9710928" y="3813048"/>
            <a:ext cx="3986784" cy="740664"/>
          </a:xfrm>
          <a:prstGeom prst="rect">
            <a:avLst/>
          </a:prstGeom>
          <a:noFill/>
          <a:ln/>
        </p:spPr>
        <p:txBody>
          <a:bodyPr wrap="squar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Structured Information Management</a:t>
            </a:r>
            <a:endParaRPr lang="en-US" sz="2320" dirty="0"/>
          </a:p>
        </p:txBody>
      </p:sp>
      <p:sp>
        <p:nvSpPr>
          <p:cNvPr id="7" name="Text 1"/>
          <p:cNvSpPr/>
          <p:nvPr/>
        </p:nvSpPr>
        <p:spPr>
          <a:xfrm>
            <a:off x="9710928" y="6291072"/>
            <a:ext cx="3986784" cy="740664"/>
          </a:xfrm>
          <a:prstGeom prst="rect">
            <a:avLst/>
          </a:prstGeom>
          <a:noFill/>
          <a:ln/>
        </p:spPr>
        <p:txBody>
          <a:bodyPr wrap="square" lIns="0" tIns="0" rIns="0" bIns="0" rtlCol="0" anchor="ctr"/>
          <a:lstStyle/>
          <a:p>
            <a:pPr marL="0" indent="0" algn="l">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Integration with Web Services</a:t>
            </a:r>
            <a:endParaRPr lang="en-US" sz="2320" dirty="0"/>
          </a:p>
        </p:txBody>
      </p:sp>
      <p:sp>
        <p:nvSpPr>
          <p:cNvPr id="8" name="Text 2"/>
          <p:cNvSpPr/>
          <p:nvPr/>
        </p:nvSpPr>
        <p:spPr>
          <a:xfrm>
            <a:off x="950976" y="5084064"/>
            <a:ext cx="3511296" cy="374904"/>
          </a:xfrm>
          <a:prstGeom prst="rect">
            <a:avLst/>
          </a:prstGeom>
          <a:noFill/>
          <a:ln/>
        </p:spPr>
        <p:txBody>
          <a:bodyPr wrap="none" lIns="0" tIns="0" rIns="0" bIns="0" rtlCol="0" anchor="ctr"/>
          <a:lstStyle/>
          <a:p>
            <a:pPr marL="0" indent="0" algn="r">
              <a:lnSpc>
                <a:spcPts val="2900"/>
              </a:lnSpc>
              <a:buNone/>
            </a:pPr>
            <a:r>
              <a:rPr lang="en-US" sz="2320" dirty="0">
                <a:solidFill>
                  <a:srgbClr val="161A7A"/>
                </a:solidFill>
                <a:latin typeface="思源黑体-思源黑体-SemiBold" pitchFamily="34" charset="0"/>
                <a:ea typeface="思源黑体-思源黑体-SemiBold" pitchFamily="34" charset="-122"/>
                <a:cs typeface="思源黑体-思源黑体-SemiBold" pitchFamily="34" charset="-120"/>
              </a:rPr>
              <a:t>Data Interchange</a:t>
            </a:r>
            <a:endParaRPr lang="en-US" sz="2320" dirty="0"/>
          </a:p>
        </p:txBody>
      </p:sp>
      <p:sp>
        <p:nvSpPr>
          <p:cNvPr id="9" name="Text 3"/>
          <p:cNvSpPr/>
          <p:nvPr/>
        </p:nvSpPr>
        <p:spPr>
          <a:xfrm>
            <a:off x="832104" y="2395728"/>
            <a:ext cx="12984480" cy="886968"/>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XML is a powerful tool in advanced Java programming, facilitating data interchange and structured information management. Its integration within web services, along with parsing and manipulation capabilities, highlights its importance despite some challenges, making it a key technology in software development.</a:t>
            </a:r>
            <a:endParaRPr lang="en-US" sz="1850" dirty="0"/>
          </a:p>
        </p:txBody>
      </p:sp>
      <p:sp>
        <p:nvSpPr>
          <p:cNvPr id="10" name="Text 4"/>
          <p:cNvSpPr/>
          <p:nvPr/>
        </p:nvSpPr>
        <p:spPr>
          <a:xfrm>
            <a:off x="9710928" y="7287768"/>
            <a:ext cx="3986784" cy="59436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Essential for creating interoperable web applications.</a:t>
            </a:r>
            <a:endParaRPr lang="en-US" sz="1850" dirty="0"/>
          </a:p>
        </p:txBody>
      </p:sp>
      <p:sp>
        <p:nvSpPr>
          <p:cNvPr id="11" name="Text 5"/>
          <p:cNvSpPr/>
          <p:nvPr/>
        </p:nvSpPr>
        <p:spPr>
          <a:xfrm>
            <a:off x="832104" y="649224"/>
            <a:ext cx="12984480" cy="1481328"/>
          </a:xfrm>
          <a:prstGeom prst="rect">
            <a:avLst/>
          </a:prstGeom>
          <a:noFill/>
          <a:ln/>
        </p:spPr>
        <p:txBody>
          <a:bodyPr wrap="square" lIns="0" tIns="0" rIns="0" bIns="0" rtlCol="0" anchor="ctr"/>
          <a:lstStyle/>
          <a:p>
            <a:pPr marL="0" indent="0" algn="l">
              <a:lnSpc>
                <a:spcPts val="5800"/>
              </a:lnSpc>
              <a:buNone/>
            </a:pPr>
            <a:r>
              <a:rPr lang="en-US" sz="4640" dirty="0">
                <a:solidFill>
                  <a:srgbClr val="161A7A"/>
                </a:solidFill>
                <a:latin typeface="思源黑体-思源黑体-SemiBold" pitchFamily="34" charset="0"/>
                <a:ea typeface="思源黑体-思源黑体-SemiBold" pitchFamily="34" charset="-122"/>
                <a:cs typeface="思源黑体-思源黑体-SemiBold" pitchFamily="34" charset="-120"/>
              </a:rPr>
              <a:t>Importance of XML in Advanced Java Programming</a:t>
            </a:r>
            <a:endParaRPr lang="en-US" sz="4640" dirty="0"/>
          </a:p>
        </p:txBody>
      </p:sp>
      <p:sp>
        <p:nvSpPr>
          <p:cNvPr id="12" name="Text 6"/>
          <p:cNvSpPr/>
          <p:nvPr/>
        </p:nvSpPr>
        <p:spPr>
          <a:xfrm>
            <a:off x="950976" y="5715000"/>
            <a:ext cx="3511296" cy="886968"/>
          </a:xfrm>
          <a:prstGeom prst="rect">
            <a:avLst/>
          </a:prstGeom>
          <a:noFill/>
          <a:ln/>
        </p:spPr>
        <p:txBody>
          <a:bodyPr wrap="square" lIns="0" tIns="0" rIns="0" bIns="0" rtlCol="0" anchor="ctr"/>
          <a:lstStyle/>
          <a:p>
            <a:pPr marL="0" indent="0" algn="r">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Facilitates seamless communication between systems.</a:t>
            </a:r>
            <a:endParaRPr lang="en-US" sz="1850" dirty="0"/>
          </a:p>
        </p:txBody>
      </p:sp>
      <p:sp>
        <p:nvSpPr>
          <p:cNvPr id="13" name="Text 7"/>
          <p:cNvSpPr/>
          <p:nvPr/>
        </p:nvSpPr>
        <p:spPr>
          <a:xfrm>
            <a:off x="9710928" y="4809744"/>
            <a:ext cx="3986784" cy="594360"/>
          </a:xfrm>
          <a:prstGeom prst="rect">
            <a:avLst/>
          </a:prstGeom>
          <a:noFill/>
          <a:ln/>
        </p:spPr>
        <p:txBody>
          <a:bodyPr wrap="square" lIns="0" tIns="0" rIns="0" bIns="0" rtlCol="0" anchor="ctr"/>
          <a:lstStyle/>
          <a:p>
            <a:pPr marL="0" indent="0" algn="l">
              <a:lnSpc>
                <a:spcPts val="2320"/>
              </a:lnSpc>
              <a:buNone/>
            </a:pPr>
            <a:r>
              <a:rPr lang="en-US" sz="1850" dirty="0">
                <a:solidFill>
                  <a:srgbClr val="3E3F4C"/>
                </a:solidFill>
                <a:latin typeface="思源黑体-思源黑体-Medium" pitchFamily="34" charset="0"/>
                <a:ea typeface="思源黑体-思源黑体-Medium" pitchFamily="34" charset="-122"/>
                <a:cs typeface="思源黑体-思源黑体-Medium" pitchFamily="34" charset="-120"/>
              </a:rPr>
              <a:t>Enables organized data storage and retrieval.</a:t>
            </a:r>
            <a:endParaRPr lang="en-US" sz="1850" dirty="0"/>
          </a:p>
        </p:txBody>
      </p:sp>
      <p:sp>
        <p:nvSpPr>
          <p:cNvPr id="14" name="Text 8"/>
          <p:cNvSpPr/>
          <p:nvPr/>
        </p:nvSpPr>
        <p:spPr>
          <a:xfrm>
            <a:off x="5669280" y="5358384"/>
            <a:ext cx="173736" cy="438912"/>
          </a:xfrm>
          <a:prstGeom prst="rect">
            <a:avLst/>
          </a:prstGeom>
          <a:noFill/>
          <a:ln/>
        </p:spPr>
        <p:txBody>
          <a:bodyPr wrap="none" lIns="0" tIns="0" rIns="0" bIns="0" rtlCol="0" anchor="ctr"/>
          <a:lstStyle/>
          <a:p>
            <a:pPr marL="0" indent="0" algn="l">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1</a:t>
            </a:r>
            <a:endParaRPr lang="en-US" sz="2320" dirty="0"/>
          </a:p>
        </p:txBody>
      </p:sp>
      <p:sp>
        <p:nvSpPr>
          <p:cNvPr id="15" name="Text 9"/>
          <p:cNvSpPr/>
          <p:nvPr/>
        </p:nvSpPr>
        <p:spPr>
          <a:xfrm>
            <a:off x="7781544" y="7123176"/>
            <a:ext cx="173736" cy="438912"/>
          </a:xfrm>
          <a:prstGeom prst="rect">
            <a:avLst/>
          </a:prstGeom>
          <a:noFill/>
          <a:ln/>
        </p:spPr>
        <p:txBody>
          <a:bodyPr wrap="none" lIns="0" tIns="0" rIns="0" bIns="0" rtlCol="0" anchor="ctr"/>
          <a:lstStyle/>
          <a:p>
            <a:pPr marL="0" indent="0" algn="l">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3</a:t>
            </a:r>
            <a:endParaRPr lang="en-US" sz="2320" dirty="0"/>
          </a:p>
        </p:txBody>
      </p:sp>
      <p:sp>
        <p:nvSpPr>
          <p:cNvPr id="16" name="Text 10"/>
          <p:cNvSpPr/>
          <p:nvPr/>
        </p:nvSpPr>
        <p:spPr>
          <a:xfrm>
            <a:off x="8257032" y="4407408"/>
            <a:ext cx="173736" cy="438912"/>
          </a:xfrm>
          <a:prstGeom prst="rect">
            <a:avLst/>
          </a:prstGeom>
          <a:noFill/>
          <a:ln/>
        </p:spPr>
        <p:txBody>
          <a:bodyPr wrap="none" lIns="0" tIns="0" rIns="0" bIns="0" rtlCol="0" anchor="ctr"/>
          <a:lstStyle/>
          <a:p>
            <a:pPr marL="0" indent="0" algn="l">
              <a:lnSpc>
                <a:spcPts val="2780"/>
              </a:lnSpc>
              <a:buNone/>
            </a:pPr>
            <a:r>
              <a:rPr lang="en-US" sz="2320" dirty="0">
                <a:solidFill>
                  <a:srgbClr val="141414"/>
                </a:solidFill>
                <a:latin typeface="思源黑体-思源黑体-Medium" pitchFamily="34" charset="0"/>
                <a:ea typeface="思源黑体-思源黑体-Medium" pitchFamily="34" charset="-122"/>
                <a:cs typeface="思源黑体-思源黑体-Medium" pitchFamily="34" charset="-120"/>
              </a:rPr>
              <a:t>2</a:t>
            </a:r>
            <a:endParaRPr lang="en-US" sz="232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536</Words>
  <Application>Microsoft Office PowerPoint</Application>
  <PresentationFormat>Custom</PresentationFormat>
  <Paragraphs>80</Paragraphs>
  <Slides>10</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Times New Roman</vt:lpstr>
      <vt:lpstr>思源黑体-思源黑体-Medium</vt:lpstr>
      <vt:lpstr>思源黑体-思源黑体-SemiBold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VISWAACSENAR J</cp:lastModifiedBy>
  <cp:revision>2</cp:revision>
  <dcterms:created xsi:type="dcterms:W3CDTF">2025-05-20T18:03:30Z</dcterms:created>
  <dcterms:modified xsi:type="dcterms:W3CDTF">2025-05-20T18:08:09Z</dcterms:modified>
</cp:coreProperties>
</file>